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svg" ContentType="image/svg+xml"/>
  <Default Extension="png" ContentType="image/png"/>
  <Default Extension="fntdata" ContentType="application/x-fontdata"/>
  <Default Extension="jp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presProps.xml" ContentType="application/vnd.openxmlformats-officedocument.presentationml.presProp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tableStyles" Target="/ppt/tableStyle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theme" Target="/ppt/theme/theme1.xml" Id="rId17" /><Relationship Type="http://schemas.openxmlformats.org/officeDocument/2006/relationships/slide" Target="/ppt/slides/slide1.xml" Id="rId2" /><Relationship Type="http://schemas.openxmlformats.org/officeDocument/2006/relationships/viewProps" Target="/ppt/viewProps.xml" Id="rId16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presProps" Target="/ppt/presProps.xml" Id="rId15" /><Relationship Type="http://schemas.openxmlformats.org/officeDocument/2006/relationships/slide" Target="/ppt/slides/slide9.xml" Id="rId10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11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Relationship Type="http://schemas.openxmlformats.org/officeDocument/2006/relationships/slide" Target="/ppt/slides/slide2.xml" Id="rId5" /><Relationship Type="http://schemas.openxmlformats.org/officeDocument/2006/relationships/image" Target="/ppt/media/image4.png" Id="rId4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41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Relationship Type="http://schemas.openxmlformats.org/officeDocument/2006/relationships/image" Target="/ppt/media/image43.png" Id="rId5" /><Relationship Type="http://schemas.openxmlformats.org/officeDocument/2006/relationships/image" Target="/ppt/media/image42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slide" Target="/ppt/slides/slide3.xml" Id="rId7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Relationship Type="http://schemas.openxmlformats.org/officeDocument/2006/relationships/image" Target="/ppt/media/image8.png" Id="rId6" /><Relationship Type="http://schemas.openxmlformats.org/officeDocument/2006/relationships/image" Target="/ppt/media/image7.png" Id="rId5" /><Relationship Type="http://schemas.openxmlformats.org/officeDocument/2006/relationships/image" Target="/ppt/media/image6.jp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4.png" Id="rId8" /><Relationship Type="http://schemas.openxmlformats.org/officeDocument/2006/relationships/image" Target="/ppt/media/image9.png" Id="rId3" /><Relationship Type="http://schemas.openxmlformats.org/officeDocument/2006/relationships/image" Target="/ppt/media/image13.png" Id="rId7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openxmlformats.org/officeDocument/2006/relationships/image" Target="/ppt/media/image12.png" Id="rId6" /><Relationship Type="http://schemas.openxmlformats.org/officeDocument/2006/relationships/image" Target="/ppt/media/image11.png" Id="rId5" /><Relationship Type="http://schemas.openxmlformats.org/officeDocument/2006/relationships/image" Target="/ppt/media/image10.png" Id="rId4" /><Relationship Type="http://schemas.openxmlformats.org/officeDocument/2006/relationships/slide" Target="/ppt/slides/slide4.xml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slide" Target="/ppt/slides/slide5.xml" Id="rId5" /><Relationship Type="http://schemas.openxmlformats.org/officeDocument/2006/relationships/image" Target="/ppt/media/image1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2.png" Id="rId8" /><Relationship Type="http://schemas.openxmlformats.org/officeDocument/2006/relationships/image" Target="/ppt/media/image17.png" Id="rId3" /><Relationship Type="http://schemas.openxmlformats.org/officeDocument/2006/relationships/image" Target="/ppt/media/image21.png" Id="rId7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0.png" Id="rId6" /><Relationship Type="http://schemas.openxmlformats.org/officeDocument/2006/relationships/image" Target="/ppt/media/image19.png" Id="rId5" /><Relationship Type="http://schemas.openxmlformats.org/officeDocument/2006/relationships/image" Target="/ppt/media/image18.png" Id="rId4" /><Relationship Type="http://schemas.openxmlformats.org/officeDocument/2006/relationships/slide" Target="/ppt/slides/slide6.xml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slide" Target="/ppt/slides/slide7.xml" Id="rId7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6.png" Id="rId6" /><Relationship Type="http://schemas.openxmlformats.org/officeDocument/2006/relationships/image" Target="/ppt/media/image25.png" Id="rId5" /><Relationship Type="http://schemas.openxmlformats.org/officeDocument/2006/relationships/image" Target="/ppt/media/image24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2.svg" Id="rId8" /><Relationship Type="http://schemas.openxmlformats.org/officeDocument/2006/relationships/image" Target="/ppt/media/image37.png" Id="rId13" /><Relationship Type="http://schemas.openxmlformats.org/officeDocument/2006/relationships/image" Target="/ppt/media/image27.png" Id="rId3" /><Relationship Type="http://schemas.openxmlformats.org/officeDocument/2006/relationships/image" Target="/ppt/media/image31.png" Id="rId7" /><Relationship Type="http://schemas.openxmlformats.org/officeDocument/2006/relationships/image" Target="/ppt/media/image36.svg" Id="rId12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30.svg" Id="rId6" /><Relationship Type="http://schemas.openxmlformats.org/officeDocument/2006/relationships/image" Target="/ppt/media/image35.png" Id="rId11" /><Relationship Type="http://schemas.openxmlformats.org/officeDocument/2006/relationships/image" Target="/ppt/media/image29.png" Id="rId5" /><Relationship Type="http://schemas.openxmlformats.org/officeDocument/2006/relationships/image" Target="/ppt/media/image34.svg" Id="rId10" /><Relationship Type="http://schemas.openxmlformats.org/officeDocument/2006/relationships/image" Target="/ppt/media/image28.svg" Id="rId4" /><Relationship Type="http://schemas.openxmlformats.org/officeDocument/2006/relationships/image" Target="/ppt/media/image33.png" Id="rId9" /><Relationship Type="http://schemas.openxmlformats.org/officeDocument/2006/relationships/slide" Target="/ppt/slides/slide8.xml" Id="rId1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8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slide" Target="/ppt/slides/slide9.xml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39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Relationship Type="http://schemas.openxmlformats.org/officeDocument/2006/relationships/slide" Target="/ppt/slides/slide10.xml" Id="rId5" /><Relationship Type="http://schemas.openxmlformats.org/officeDocument/2006/relationships/image" Target="/ppt/media/image40.png" Id="rId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Sora Medium" pitchFamily="34" charset="-122"/>
                <a:cs typeface="Sora Medium" pitchFamily="34" charset="-120"/>
              </a:rPr>
              <a:t>Phishing Awareness Training: Don't Get Hooked!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 yourself and your organization from phishing attacks. 91% of cyberattacks start with a phishing email. The average cost of a data breach is $4.45 million. Stay alert and informed.</a:t>
            </a:r>
            <a:endParaRPr lang="en-US" sz="175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45E203C-83AB-9E12-64B4-42F137A9F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4312729"/>
                  </p:ext>
                </p:extLst>
              </p:nvPr>
            </p:nvGraphicFramePr>
            <p:xfrm>
              <a:off x="5486400" y="3086100"/>
              <a:ext cx="3657600" cy="2057400"/>
            </p:xfrm>
            <a:graphic>
              <a:graphicData uri="http://schemas.microsoft.com/office/powerpoint/2016/slidezoom">
                <pslz:sldZm>
                  <pslz:sldZmObj sldId="257" cId="0">
                    <pslz:zmPr id="{F89E2C72-9B62-4447-A8D6-89F6E406A03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45E203C-83AB-9E12-64B4-42F137A9F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400" y="3086100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Conclusion: Stay Vigilant and Protect Yourself</a:t>
            </a:r>
            <a:endParaRPr lang="en-US" sz="5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Constant Vigilance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attacks are always evolving. Continuous awareness is key.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563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125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 Your Risk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61557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Following best practices significantly reduces vulnerability. Stay informed.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6123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96270"/>
            <a:ext cx="3216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When in Doubt, Verify!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8668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Always confirm sender identity. Never click suspicious links without checking.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3385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7928D-6943-42E5-0EBB-EB52B91F6607}"/>
              </a:ext>
            </a:extLst>
          </p:cNvPr>
          <p:cNvSpPr/>
          <p:nvPr/>
        </p:nvSpPr>
        <p:spPr>
          <a:xfrm>
            <a:off x="12863245" y="7602876"/>
            <a:ext cx="1684962" cy="534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9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What is Phishing?</a:t>
            </a:r>
            <a:endParaRPr lang="en-US" sz="5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3200" b="1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Cyberattack using deceptive emails, websites, or messages. They aim to steal sensitive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Goal</a:t>
            </a:r>
            <a:endParaRPr lang="en-US" sz="3200" b="1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Trick users into revealing usernames, passwords, credit card details, or personal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Tactics</a:t>
            </a:r>
            <a:endParaRPr lang="en-US" sz="3200" b="1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masquerade as trustworthy entities. They create convincing fake identities.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B67DC-06E5-0920-18EA-7790A98B4408}"/>
              </a:ext>
            </a:extLst>
          </p:cNvPr>
          <p:cNvSpPr/>
          <p:nvPr/>
        </p:nvSpPr>
        <p:spPr>
          <a:xfrm>
            <a:off x="12707302" y="7736440"/>
            <a:ext cx="1840905" cy="390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383F-4602-3A9A-1CFC-D83A66FB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49" y="4834929"/>
            <a:ext cx="2534196" cy="24351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F3BA5D-EA2E-E8FE-AF4C-7CE60AAB4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86" y="4834929"/>
            <a:ext cx="2534197" cy="2435154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2E5B3D-40D5-57B2-618E-F82D5040B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23" y="4834929"/>
            <a:ext cx="2534197" cy="2435154"/>
          </a:xfrm>
          <a:prstGeom prst="ellipse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4E90D72-968B-875F-04AD-D177DA6C91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2580194"/>
                  </p:ext>
                </p:extLst>
              </p:nvPr>
            </p:nvGraphicFramePr>
            <p:xfrm>
              <a:off x="5486400" y="5718098"/>
              <a:ext cx="3657600" cy="2057400"/>
            </p:xfrm>
            <a:graphic>
              <a:graphicData uri="http://schemas.microsoft.com/office/powerpoint/2016/slidezoom">
                <pslz:sldZm>
                  <pslz:sldZmObj sldId="258" cId="0">
                    <pslz:zmPr id="{D8A6AE6E-0B6A-49D7-A237-A7584858599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4E90D72-968B-875F-04AD-D177DA6C91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6400" y="57180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8257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Recognizing Phishing Emails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5892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94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8470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"Dear Customer" is a common sign. Legitimate emails often use your name.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285892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Urgent or Threatening Language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73903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Phrases like "Account suspended" pressure you to act fast.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2858929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Grammatical Errors and Typos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73903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phishing emails contain obvious spelling mistakes. Look for these subtle errors.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2813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323880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359241"/>
            <a:ext cx="4730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Links or Attachments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8496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Hover over links to see the real URL. Avoid unknown attachments, especially .exe files.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2813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323880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359241"/>
            <a:ext cx="4240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Mismatched Email Addresses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8496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the sender's actual email address. It often differs from the displayed name.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CB0F4C-6048-FAC7-53AD-41C2DB76E2A9}"/>
              </a:ext>
            </a:extLst>
          </p:cNvPr>
          <p:cNvSpPr/>
          <p:nvPr/>
        </p:nvSpPr>
        <p:spPr>
          <a:xfrm>
            <a:off x="12811874" y="7674796"/>
            <a:ext cx="1715784" cy="48288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8DA57F85-E80D-6A66-1A25-E5B92E9D58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555245"/>
                  </p:ext>
                </p:extLst>
              </p:nvPr>
            </p:nvGraphicFramePr>
            <p:xfrm>
              <a:off x="5486400" y="713595"/>
              <a:ext cx="3657600" cy="2057400"/>
            </p:xfrm>
            <a:graphic>
              <a:graphicData uri="http://schemas.microsoft.com/office/powerpoint/2016/slidezoom">
                <pslz:sldZm>
                  <pslz:sldZmObj sldId="259" cId="0">
                    <pslz:zmPr id="{FA096229-89CC-4350-90D3-6AF3ADEB072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DA57F85-E80D-6A66-1A25-E5B92E9D58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6400" y="713595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651867"/>
            <a:ext cx="618327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Spotting Fake Websites</a:t>
            </a:r>
            <a:endParaRPr lang="en-US" sz="5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5685" y="1597581"/>
            <a:ext cx="7712631" cy="150530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0115" y="180201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URL Discrepancies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0115" y="2244090"/>
            <a:ext cx="730377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Look for subtle misspellings or extra characters. Example: "paypa1.com" instead of "paypal.com."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5685" y="3307318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20115" y="3511748"/>
            <a:ext cx="443079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or Invalid SSL Certificates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0115" y="3953828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padlock icon and "https://" indicate security. Lack of these is a red flag.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685" y="4689872"/>
            <a:ext cx="7712631" cy="150530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20115" y="4894302"/>
            <a:ext cx="399311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Poor Website Design or Layout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0115" y="5336381"/>
            <a:ext cx="730377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Legitimate sites are professionally designed. Fake ones might have low-resolution images or outdated content.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685" y="6399609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20115" y="6604040"/>
            <a:ext cx="576405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Requests for Excessive Personal Information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0115" y="7046119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wary if a site asks for unnecessary data. Only provide essential details.</a:t>
            </a:r>
            <a:endParaRPr lang="en-US" sz="16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AE19AB9-CEED-CA0E-BBCC-9A83DE3D49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688433"/>
                  </p:ext>
                </p:extLst>
              </p:nvPr>
            </p:nvGraphicFramePr>
            <p:xfrm>
              <a:off x="10058414" y="2913106"/>
              <a:ext cx="3657600" cy="2057400"/>
            </p:xfrm>
            <a:graphic>
              <a:graphicData uri="http://schemas.microsoft.com/office/powerpoint/2016/slidezoom">
                <pslz:sldZm>
                  <pslz:sldZmObj sldId="260" cId="0">
                    <pslz:zmPr id="{0E8F57EC-BBAB-480C-A98B-53A5875DDBC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AE19AB9-CEED-CA0E-BBCC-9A83DE3D49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14" y="2913106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807363"/>
            <a:ext cx="686312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Social Engineering Tactics</a:t>
            </a:r>
            <a:endParaRPr lang="en-US" sz="5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85" y="1753076"/>
            <a:ext cx="511254" cy="5112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2085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Pretexting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2085" y="2910840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create false scenarios. They might pretend to be IT support or a bank representative.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1" y="1753076"/>
            <a:ext cx="511254" cy="5112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131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Baiting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58131" y="2910840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Offering something enticing to lure victims. This could be free software or gift cards.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4177" y="1753076"/>
            <a:ext cx="511254" cy="5112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4177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Quid Pro Quo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14177" y="2910840"/>
            <a:ext cx="2400419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Offering a service in exchange for information. Tech support scams are a common example.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085" y="4955738"/>
            <a:ext cx="511254" cy="5112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2085" y="5671423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Scareware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2085" y="6113502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Alarming victims with fake threats. This aims to pressure them into installing malware.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0D56-31BE-3907-6A74-4FF39FDBACAF}"/>
              </a:ext>
            </a:extLst>
          </p:cNvPr>
          <p:cNvSpPr/>
          <p:nvPr/>
        </p:nvSpPr>
        <p:spPr>
          <a:xfrm>
            <a:off x="12668036" y="7541231"/>
            <a:ext cx="1849348" cy="56507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268CB22-CA97-2791-2A03-D9F10E8996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1059917"/>
                  </p:ext>
                </p:extLst>
              </p:nvPr>
            </p:nvGraphicFramePr>
            <p:xfrm>
              <a:off x="1458086" y="3160240"/>
              <a:ext cx="3657600" cy="2057400"/>
            </p:xfrm>
            <a:graphic>
              <a:graphicData uri="http://schemas.microsoft.com/office/powerpoint/2016/slidezoom">
                <pslz:sldZm>
                  <pslz:sldZmObj sldId="261" cId="0">
                    <pslz:zmPr id="{6092C88E-180B-448C-A061-B88B39BBD02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68CB22-CA97-2791-2A03-D9F10E8996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8086" y="3160240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616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Real-World Examples</a:t>
            </a:r>
            <a:endParaRPr lang="en-US" sz="5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941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Fake Invoice Email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866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malicious attachment contains ransomware. This encrypts files and demands payment.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Bank Impersonation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email requests account verification. This leads to stolen credentials and financial loss.</a:t>
            </a:r>
            <a:endParaRPr lang="en-US" sz="175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407535C-AF42-C933-9B44-83F1FE3F7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2390170"/>
                  </p:ext>
                </p:extLst>
              </p:nvPr>
            </p:nvGraphicFramePr>
            <p:xfrm>
              <a:off x="222406" y="417031"/>
              <a:ext cx="3657600" cy="2057400"/>
            </p:xfrm>
            <a:graphic>
              <a:graphicData uri="http://schemas.microsoft.com/office/powerpoint/2016/slidezoom">
                <pslz:sldZm>
                  <pslz:sldZmObj sldId="262" cId="0">
                    <pslz:zmPr id="{F206CA1D-3684-4DA5-96F0-6B5F0DA0C18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407535C-AF42-C933-9B44-83F1FE3F7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06" y="417031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98008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Best Practices: How to Avoid Phishing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0736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600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Verify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Always double-check the sender's identity. Use official contact channels.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2366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763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Hover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Preview destination URLs before clicking. A quick hover reveals the true link.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296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88228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Think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suspicious of unsolicited requests for personal information. Exercise caution.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097500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50160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software and antivirus programs up to date. This ensures strong defenses.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473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0005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Report any suspected phishing attempts. Notify your IT department or relevant authorities.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17A96E-6F2B-6E1F-37FB-C3BF73A29EC9}"/>
              </a:ext>
            </a:extLst>
          </p:cNvPr>
          <p:cNvSpPr/>
          <p:nvPr/>
        </p:nvSpPr>
        <p:spPr>
          <a:xfrm>
            <a:off x="12719407" y="7767263"/>
            <a:ext cx="1787703" cy="339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Graphic 30" descr="Brain in head with solid fill">
            <a:extLst>
              <a:ext uri="{FF2B5EF4-FFF2-40B4-BE49-F238E27FC236}">
                <a16:creationId xmlns:a16="http://schemas.microsoft.com/office/drawing/2014/main" id="{28A29AFD-D536-05F2-B219-59C7DEB1C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5748" y="3825058"/>
            <a:ext cx="567622" cy="432000"/>
          </a:xfrm>
          <a:prstGeom prst="rect">
            <a:avLst/>
          </a:prstGeom>
          <a:effectLst/>
        </p:spPr>
      </p:pic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466F1E80-34B8-8D9A-39CC-7DBC59850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0762" y="5924823"/>
            <a:ext cx="468000" cy="468000"/>
          </a:xfrm>
          <a:prstGeom prst="rect">
            <a:avLst/>
          </a:prstGeom>
        </p:spPr>
      </p:pic>
      <p:pic>
        <p:nvPicPr>
          <p:cNvPr id="35" name="Graphic 34" descr="Thumbs up sign with solid fill">
            <a:extLst>
              <a:ext uri="{FF2B5EF4-FFF2-40B4-BE49-F238E27FC236}">
                <a16:creationId xmlns:a16="http://schemas.microsoft.com/office/drawing/2014/main" id="{98DDF5CF-3D3C-F98B-4F77-BFF03AAE6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7497" y="4874930"/>
            <a:ext cx="468000" cy="468000"/>
          </a:xfrm>
          <a:prstGeom prst="rect">
            <a:avLst/>
          </a:prstGeom>
        </p:spPr>
      </p:pic>
      <p:pic>
        <p:nvPicPr>
          <p:cNvPr id="37" name="Graphic 36" descr="Hummingbird with solid fill">
            <a:extLst>
              <a:ext uri="{FF2B5EF4-FFF2-40B4-BE49-F238E27FC236}">
                <a16:creationId xmlns:a16="http://schemas.microsoft.com/office/drawing/2014/main" id="{383D7FAF-CFB7-E8B6-D15D-16C10F7D0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7999" y="2801099"/>
            <a:ext cx="468000" cy="468000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F92FF073-C982-BD4F-5B98-78B01F534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0762" y="1620799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79FD8C1B-7F27-03B3-AAE1-A67764081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5409037"/>
                  </p:ext>
                </p:extLst>
              </p:nvPr>
            </p:nvGraphicFramePr>
            <p:xfrm>
              <a:off x="10700969" y="392318"/>
              <a:ext cx="3657600" cy="2057400"/>
            </p:xfrm>
            <a:graphic>
              <a:graphicData uri="http://schemas.microsoft.com/office/powerpoint/2016/slidezoom">
                <pslz:sldZm>
                  <pslz:sldZmObj sldId="263" cId="0">
                    <pslz:zmPr id="{54FDE99E-DF6F-436B-9406-AF8DEAC58400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Slide Zoom 3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9FD8C1B-7F27-03B3-AAE1-A67764081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00969" y="39231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6801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Tips to Stay Safe Online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599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Enable Multi-Factor Authentication (MFA)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an extra layer of security. MFA protects accounts even if passwords are stolen.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4414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Strong, Unique Passwords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complex passwords for each account. Use a password manager.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4388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 Cautious with Attachments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Avoid opening attachments from unknown senders. They might contain malware.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5375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 Financial Accounts Regularly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for suspicious activity. Report unauthorized transactions immediately.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3903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Educate Family and Friends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your knowledge of phishing scams. Protect your loved ones online.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FB1587-0F63-708B-66B1-CF6FAC62134C}"/>
              </a:ext>
            </a:extLst>
          </p:cNvPr>
          <p:cNvSpPr/>
          <p:nvPr/>
        </p:nvSpPr>
        <p:spPr>
          <a:xfrm>
            <a:off x="12811874" y="7633699"/>
            <a:ext cx="1695236" cy="4828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D3653925-1AEF-EA88-5C23-A42E82D53E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251615"/>
                  </p:ext>
                </p:extLst>
              </p:nvPr>
            </p:nvGraphicFramePr>
            <p:xfrm>
              <a:off x="10676256" y="5718098"/>
              <a:ext cx="3657600" cy="2057400"/>
            </p:xfrm>
            <a:graphic>
              <a:graphicData uri="http://schemas.microsoft.com/office/powerpoint/2016/slidezoom">
                <pslz:sldZm>
                  <pslz:sldZmObj sldId="264" cId="0">
                    <pslz:zmPr id="{FE347239-8EE1-49F3-A1B6-64C20936A15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3653925-1AEF-EA88-5C23-A42E82D53E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6256" y="57180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569357"/>
            <a:ext cx="76945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Interactive Quiz: Test Your Knowledge</a:t>
            </a:r>
            <a:endParaRPr lang="en-US" sz="54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1133" y="2277547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531769" y="3219569"/>
            <a:ext cx="30506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Signs of Phishing Email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11133" y="3667244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are some key indicators?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3658" y="2277547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10469404" y="3219569"/>
            <a:ext cx="318051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Email Action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3658" y="3667244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should you do next?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12336" y="4723090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8212336" y="5665113"/>
            <a:ext cx="3692009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Protect from Social Engineering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12336" y="6436281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How can you defend yourself?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1133" y="7000399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Review key concepts and best practices to check your understanding. This quiz helps reinforce learning.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CAC68-D7FD-489B-576D-D98A9EB73341}"/>
              </a:ext>
            </a:extLst>
          </p:cNvPr>
          <p:cNvSpPr/>
          <p:nvPr/>
        </p:nvSpPr>
        <p:spPr>
          <a:xfrm>
            <a:off x="12760503" y="7662863"/>
            <a:ext cx="1767155" cy="4767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3BBDCF1-9B29-7CBE-077B-94A066823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98300"/>
                  </p:ext>
                </p:extLst>
              </p:nvPr>
            </p:nvGraphicFramePr>
            <p:xfrm>
              <a:off x="234770" y="6088798"/>
              <a:ext cx="3657600" cy="2057400"/>
            </p:xfrm>
            <a:graphic>
              <a:graphicData uri="http://schemas.microsoft.com/office/powerpoint/2016/slidezoom">
                <pslz:sldZm>
                  <pslz:sldZmObj sldId="265" cId="0">
                    <pslz:zmPr id="{C6DC7867-2F5F-464E-9C79-7207F175CA8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BBDCF1-9B29-7CBE-077B-94A066823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70" y="60887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682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Parisa pranav</cp:lastModifiedBy>
  <cp:revision>4</cp:revision>
  <dcterms:created xsi:type="dcterms:W3CDTF">2025-06-01T07:23:21Z</dcterms:created>
  <dcterms:modified xsi:type="dcterms:W3CDTF">2025-06-02T14:26:12Z</dcterms:modified>
</cp:coreProperties>
</file>